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0" r:id="rId1"/>
    <p:sldMasterId id="2147483822" r:id="rId2"/>
  </p:sldMasterIdLst>
  <p:sldIdLst>
    <p:sldId id="256" r:id="rId3"/>
    <p:sldId id="257" r:id="rId4"/>
    <p:sldId id="258" r:id="rId5"/>
    <p:sldId id="259" r:id="rId6"/>
    <p:sldId id="260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70" d="100"/>
          <a:sy n="70" d="100"/>
        </p:scale>
        <p:origin x="512" y="5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28403" y="945913"/>
            <a:ext cx="8637073" cy="2618554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28404" y="3564467"/>
            <a:ext cx="8637072" cy="1071095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3A0B5-39A4-4B55-9F9D-223099121CA7}" type="datetimeFigureOut">
              <a:rPr lang="zh-TW" altLang="en-US" smtClean="0"/>
              <a:t>2024/9/23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27124" y="329307"/>
            <a:ext cx="5943668" cy="309201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24392" y="134930"/>
            <a:ext cx="811019" cy="503578"/>
          </a:xfrm>
        </p:spPr>
        <p:txBody>
          <a:bodyPr/>
          <a:lstStyle/>
          <a:p>
            <a:fld id="{8AC03924-4407-4FA0-B80C-E17E91DF1A20}" type="slidenum">
              <a:rPr lang="zh-TW" altLang="en-US" smtClean="0"/>
              <a:t>‹#›</a:t>
            </a:fld>
            <a:endParaRPr lang="zh-TW" altLang="en-US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882376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3A0B5-39A4-4B55-9F9D-223099121CA7}" type="datetimeFigureOut">
              <a:rPr lang="zh-TW" altLang="en-US" smtClean="0"/>
              <a:t>2024/9/23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03924-4407-4FA0-B80C-E17E91DF1A20}" type="slidenum">
              <a:rPr lang="zh-TW" altLang="en-US" smtClean="0"/>
              <a:t>‹#›</a:t>
            </a:fld>
            <a:endParaRPr lang="zh-TW" altLang="en-US"/>
          </a:p>
        </p:txBody>
      </p:sp>
      <p:pic>
        <p:nvPicPr>
          <p:cNvPr id="15" name="Picture 14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244897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24709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30270" y="798973"/>
            <a:ext cx="7828830" cy="4659889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3A0B5-39A4-4B55-9F9D-223099121CA7}" type="datetimeFigureOut">
              <a:rPr lang="zh-TW" altLang="en-US" smtClean="0"/>
              <a:t>2024/9/23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03924-4407-4FA0-B80C-E17E91DF1A20}" type="slidenum">
              <a:rPr lang="zh-TW" altLang="en-US" smtClean="0"/>
              <a:t>‹#›</a:t>
            </a:fld>
            <a:endParaRPr lang="zh-TW" altLang="en-US"/>
          </a:p>
        </p:txBody>
      </p:sp>
      <p:pic>
        <p:nvPicPr>
          <p:cNvPr id="17" name="Picture 16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59215" b="36435"/>
          <a:stretch/>
        </p:blipFill>
        <p:spPr>
          <a:xfrm rot="5400000">
            <a:off x="8642279" y="3046916"/>
            <a:ext cx="4663440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743904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28403" y="945913"/>
            <a:ext cx="8637073" cy="2618554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28404" y="3564467"/>
            <a:ext cx="8637072" cy="1071095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3A0B5-39A4-4B55-9F9D-223099121CA7}" type="datetimeFigureOut">
              <a:rPr lang="zh-TW" altLang="en-US" smtClean="0"/>
              <a:t>2024/9/23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27124" y="329307"/>
            <a:ext cx="5943668" cy="309201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24392" y="134930"/>
            <a:ext cx="811019" cy="503578"/>
          </a:xfrm>
        </p:spPr>
        <p:txBody>
          <a:bodyPr/>
          <a:lstStyle/>
          <a:p>
            <a:fld id="{8AC03924-4407-4FA0-B80C-E17E91DF1A20}" type="slidenum">
              <a:rPr lang="zh-TW" altLang="en-US" smtClean="0"/>
              <a:t>‹#›</a:t>
            </a:fld>
            <a:endParaRPr lang="zh-TW" altLang="en-US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352515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/>
            </a:lvl1pPr>
          </a:lstStyle>
          <a:p>
            <a:fld id="{D563A0B5-39A4-4B55-9F9D-223099121CA7}" type="datetimeFigureOut">
              <a:rPr lang="zh-TW" altLang="en-US" smtClean="0"/>
              <a:t>2024/9/23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/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03924-4407-4FA0-B80C-E17E91DF1A20}" type="slidenum">
              <a:rPr lang="zh-TW" altLang="en-US" smtClean="0"/>
              <a:t>‹#›</a:t>
            </a:fld>
            <a:endParaRPr lang="zh-TW" altLang="en-US"/>
          </a:p>
        </p:txBody>
      </p:sp>
      <p:pic>
        <p:nvPicPr>
          <p:cNvPr id="24" name="Picture 23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163264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9167" y="1756129"/>
            <a:ext cx="8619060" cy="2050065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9166" y="3806195"/>
            <a:ext cx="8619060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3A0B5-39A4-4B55-9F9D-223099121CA7}" type="datetimeFigureOut">
              <a:rPr lang="zh-TW" altLang="en-US" smtClean="0"/>
              <a:t>2024/9/23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03924-4407-4FA0-B80C-E17E91DF1A20}" type="slidenum">
              <a:rPr lang="zh-TW" altLang="en-US" smtClean="0"/>
              <a:t>‹#›</a:t>
            </a:fld>
            <a:endParaRPr lang="zh-TW" altLang="en-US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8815123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1052" y="958037"/>
            <a:ext cx="9605635" cy="105930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9166" y="2165621"/>
            <a:ext cx="4645152" cy="3293852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606" y="2171769"/>
            <a:ext cx="4645152" cy="3287094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3A0B5-39A4-4B55-9F9D-223099121CA7}" type="datetimeFigureOut">
              <a:rPr lang="zh-TW" altLang="en-US" smtClean="0"/>
              <a:t>2024/9/23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03924-4407-4FA0-B80C-E17E91DF1A20}" type="slidenum">
              <a:rPr lang="zh-TW" altLang="en-US" smtClean="0"/>
              <a:t>‹#›</a:t>
            </a:fld>
            <a:endParaRPr lang="zh-TW" altLang="en-US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520432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9166" y="953336"/>
            <a:ext cx="9607661" cy="1056319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9166" y="2169727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800" b="0" cap="none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9166" y="2974448"/>
            <a:ext cx="4645152" cy="2493876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4337" y="2173181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800" b="0" cap="none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94337" y="2971669"/>
            <a:ext cx="4645152" cy="248719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3A0B5-39A4-4B55-9F9D-223099121CA7}" type="datetimeFigureOut">
              <a:rPr lang="zh-TW" altLang="en-US" smtClean="0"/>
              <a:t>2024/9/23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03924-4407-4FA0-B80C-E17E91DF1A20}" type="slidenum">
              <a:rPr lang="zh-TW" altLang="en-US" smtClean="0"/>
              <a:t>‹#›</a:t>
            </a:fld>
            <a:endParaRPr lang="zh-TW" altLang="en-US"/>
          </a:p>
        </p:txBody>
      </p:sp>
      <p:pic>
        <p:nvPicPr>
          <p:cNvPr id="18" name="Picture 17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7232466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3A0B5-39A4-4B55-9F9D-223099121CA7}" type="datetimeFigureOut">
              <a:rPr lang="zh-TW" altLang="en-US" smtClean="0"/>
              <a:t>2024/9/23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03924-4407-4FA0-B80C-E17E91DF1A20}" type="slidenum">
              <a:rPr lang="zh-TW" altLang="en-US" smtClean="0"/>
              <a:t>‹#›</a:t>
            </a:fld>
            <a:endParaRPr lang="zh-TW" altLang="en-US"/>
          </a:p>
        </p:txBody>
      </p:sp>
      <p:pic>
        <p:nvPicPr>
          <p:cNvPr id="14" name="Picture 13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2388154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3A0B5-39A4-4B55-9F9D-223099121CA7}" type="datetimeFigureOut">
              <a:rPr lang="zh-TW" altLang="en-US" smtClean="0"/>
              <a:t>2024/9/23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03924-4407-4FA0-B80C-E17E91DF1A2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4360235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4291" y="952578"/>
            <a:ext cx="3275013" cy="2322176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23334" y="952578"/>
            <a:ext cx="6012470" cy="4505221"/>
          </a:xfrm>
        </p:spPr>
        <p:txBody>
          <a:bodyPr anchor="ctr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4291" y="3274754"/>
            <a:ext cx="3275013" cy="2178918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3A0B5-39A4-4B55-9F9D-223099121CA7}" type="datetimeFigureOut">
              <a:rPr lang="zh-TW" altLang="en-US" smtClean="0"/>
              <a:t>2024/9/23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03924-4407-4FA0-B80C-E17E91DF1A20}" type="slidenum">
              <a:rPr lang="zh-TW" altLang="en-US" smtClean="0"/>
              <a:t>‹#›</a:t>
            </a:fld>
            <a:endParaRPr lang="zh-TW" altLang="en-US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684780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/>
            </a:lvl1pPr>
          </a:lstStyle>
          <a:p>
            <a:fld id="{D563A0B5-39A4-4B55-9F9D-223099121CA7}" type="datetimeFigureOut">
              <a:rPr lang="zh-TW" altLang="en-US" smtClean="0"/>
              <a:t>2024/9/23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/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03924-4407-4FA0-B80C-E17E91DF1A20}" type="slidenum">
              <a:rPr lang="zh-TW" altLang="en-US" smtClean="0"/>
              <a:t>‹#›</a:t>
            </a:fld>
            <a:endParaRPr lang="zh-TW" altLang="en-US"/>
          </a:p>
        </p:txBody>
      </p:sp>
      <p:pic>
        <p:nvPicPr>
          <p:cNvPr id="24" name="Picture 23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9670013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chemeClr val="tx1">
                    <a:lumMod val="85000"/>
                    <a:lumOff val="15000"/>
                  </a:schemeClr>
                </a:gs>
                <a:gs pos="100000">
                  <a:schemeClr val="tx1">
                    <a:lumMod val="95000"/>
                    <a:lumOff val="5000"/>
                  </a:schemeClr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9124" y="1129513"/>
            <a:ext cx="5854872" cy="1924208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8247" y="3053721"/>
            <a:ext cx="5846486" cy="2096013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125300" y="5469856"/>
            <a:ext cx="5849605" cy="320123"/>
          </a:xfrm>
        </p:spPr>
        <p:txBody>
          <a:bodyPr/>
          <a:lstStyle>
            <a:lvl1pPr algn="l">
              <a:defRPr/>
            </a:lvl1pPr>
          </a:lstStyle>
          <a:p>
            <a:fld id="{D563A0B5-39A4-4B55-9F9D-223099121CA7}" type="datetimeFigureOut">
              <a:rPr lang="zh-TW" altLang="en-US" smtClean="0"/>
              <a:t>2024/9/23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25300" y="318640"/>
            <a:ext cx="4877818" cy="320931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176794" y="137408"/>
            <a:ext cx="811019" cy="503578"/>
          </a:xfrm>
        </p:spPr>
        <p:txBody>
          <a:bodyPr/>
          <a:lstStyle/>
          <a:p>
            <a:fld id="{8AC03924-4407-4FA0-B80C-E17E91DF1A20}" type="slidenum">
              <a:rPr lang="zh-TW" altLang="en-US" smtClean="0"/>
              <a:t>‹#›</a:t>
            </a:fld>
            <a:endParaRPr lang="zh-TW" altLang="en-US"/>
          </a:p>
        </p:txBody>
      </p:sp>
      <p:pic>
        <p:nvPicPr>
          <p:cNvPr id="22" name="Picture 21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6" t="474" r="48549" b="36564"/>
          <a:stretch/>
        </p:blipFill>
        <p:spPr>
          <a:xfrm>
            <a:off x="1125460" y="643464"/>
            <a:ext cx="5879592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9967012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3A0B5-39A4-4B55-9F9D-223099121CA7}" type="datetimeFigureOut">
              <a:rPr lang="zh-TW" altLang="en-US" smtClean="0"/>
              <a:t>2024/9/23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03924-4407-4FA0-B80C-E17E91DF1A20}" type="slidenum">
              <a:rPr lang="zh-TW" altLang="en-US" smtClean="0"/>
              <a:t>‹#›</a:t>
            </a:fld>
            <a:endParaRPr lang="zh-TW" altLang="en-US"/>
          </a:p>
        </p:txBody>
      </p:sp>
      <p:pic>
        <p:nvPicPr>
          <p:cNvPr id="15" name="Picture 14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0649972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24709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30270" y="798973"/>
            <a:ext cx="7828830" cy="4659889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3A0B5-39A4-4B55-9F9D-223099121CA7}" type="datetimeFigureOut">
              <a:rPr lang="zh-TW" altLang="en-US" smtClean="0"/>
              <a:t>2024/9/23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03924-4407-4FA0-B80C-E17E91DF1A20}" type="slidenum">
              <a:rPr lang="zh-TW" altLang="en-US" smtClean="0"/>
              <a:t>‹#›</a:t>
            </a:fld>
            <a:endParaRPr lang="zh-TW" altLang="en-US"/>
          </a:p>
        </p:txBody>
      </p:sp>
      <p:pic>
        <p:nvPicPr>
          <p:cNvPr id="17" name="Picture 16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59215" b="36435"/>
          <a:stretch/>
        </p:blipFill>
        <p:spPr>
          <a:xfrm rot="5400000">
            <a:off x="8642279" y="3046916"/>
            <a:ext cx="4663440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42946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9167" y="1756129"/>
            <a:ext cx="8619060" cy="2050065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9166" y="3806195"/>
            <a:ext cx="8619060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3A0B5-39A4-4B55-9F9D-223099121CA7}" type="datetimeFigureOut">
              <a:rPr lang="zh-TW" altLang="en-US" smtClean="0"/>
              <a:t>2024/9/23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03924-4407-4FA0-B80C-E17E91DF1A20}" type="slidenum">
              <a:rPr lang="zh-TW" altLang="en-US" smtClean="0"/>
              <a:t>‹#›</a:t>
            </a:fld>
            <a:endParaRPr lang="zh-TW" altLang="en-US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643799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1052" y="958037"/>
            <a:ext cx="9605635" cy="105930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9166" y="2165621"/>
            <a:ext cx="4645152" cy="3293852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606" y="2171769"/>
            <a:ext cx="4645152" cy="3287094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3A0B5-39A4-4B55-9F9D-223099121CA7}" type="datetimeFigureOut">
              <a:rPr lang="zh-TW" altLang="en-US" smtClean="0"/>
              <a:t>2024/9/23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03924-4407-4FA0-B80C-E17E91DF1A20}" type="slidenum">
              <a:rPr lang="zh-TW" altLang="en-US" smtClean="0"/>
              <a:t>‹#›</a:t>
            </a:fld>
            <a:endParaRPr lang="zh-TW" altLang="en-US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448390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9166" y="953336"/>
            <a:ext cx="9607661" cy="1056319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9166" y="2169727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800" b="0" cap="none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9166" y="2974448"/>
            <a:ext cx="4645152" cy="2493876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4337" y="2173181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800" b="0" cap="none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94337" y="2971669"/>
            <a:ext cx="4645152" cy="248719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3A0B5-39A4-4B55-9F9D-223099121CA7}" type="datetimeFigureOut">
              <a:rPr lang="zh-TW" altLang="en-US" smtClean="0"/>
              <a:t>2024/9/23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03924-4407-4FA0-B80C-E17E91DF1A20}" type="slidenum">
              <a:rPr lang="zh-TW" altLang="en-US" smtClean="0"/>
              <a:t>‹#›</a:t>
            </a:fld>
            <a:endParaRPr lang="zh-TW" altLang="en-US"/>
          </a:p>
        </p:txBody>
      </p:sp>
      <p:pic>
        <p:nvPicPr>
          <p:cNvPr id="18" name="Picture 17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220289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3A0B5-39A4-4B55-9F9D-223099121CA7}" type="datetimeFigureOut">
              <a:rPr lang="zh-TW" altLang="en-US" smtClean="0"/>
              <a:t>2024/9/23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03924-4407-4FA0-B80C-E17E91DF1A20}" type="slidenum">
              <a:rPr lang="zh-TW" altLang="en-US" smtClean="0"/>
              <a:t>‹#›</a:t>
            </a:fld>
            <a:endParaRPr lang="zh-TW" altLang="en-US"/>
          </a:p>
        </p:txBody>
      </p:sp>
      <p:pic>
        <p:nvPicPr>
          <p:cNvPr id="14" name="Picture 13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144958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3A0B5-39A4-4B55-9F9D-223099121CA7}" type="datetimeFigureOut">
              <a:rPr lang="zh-TW" altLang="en-US" smtClean="0"/>
              <a:t>2024/9/23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03924-4407-4FA0-B80C-E17E91DF1A2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000258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4291" y="952578"/>
            <a:ext cx="3275013" cy="2322176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23334" y="952578"/>
            <a:ext cx="6012470" cy="4505221"/>
          </a:xfrm>
        </p:spPr>
        <p:txBody>
          <a:bodyPr anchor="ctr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4291" y="3274754"/>
            <a:ext cx="3275013" cy="2178918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3A0B5-39A4-4B55-9F9D-223099121CA7}" type="datetimeFigureOut">
              <a:rPr lang="zh-TW" altLang="en-US" smtClean="0"/>
              <a:t>2024/9/23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03924-4407-4FA0-B80C-E17E91DF1A20}" type="slidenum">
              <a:rPr lang="zh-TW" altLang="en-US" smtClean="0"/>
              <a:t>‹#›</a:t>
            </a:fld>
            <a:endParaRPr lang="zh-TW" altLang="en-US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9398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chemeClr val="tx1">
                    <a:lumMod val="85000"/>
                    <a:lumOff val="15000"/>
                  </a:schemeClr>
                </a:gs>
                <a:gs pos="100000">
                  <a:schemeClr val="tx1">
                    <a:lumMod val="95000"/>
                    <a:lumOff val="5000"/>
                  </a:schemeClr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9124" y="1129513"/>
            <a:ext cx="5854872" cy="1924208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8247" y="3053721"/>
            <a:ext cx="5846486" cy="2096013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125300" y="5469856"/>
            <a:ext cx="5849605" cy="320123"/>
          </a:xfrm>
        </p:spPr>
        <p:txBody>
          <a:bodyPr/>
          <a:lstStyle>
            <a:lvl1pPr algn="l">
              <a:defRPr/>
            </a:lvl1pPr>
          </a:lstStyle>
          <a:p>
            <a:fld id="{D563A0B5-39A4-4B55-9F9D-223099121CA7}" type="datetimeFigureOut">
              <a:rPr lang="zh-TW" altLang="en-US" smtClean="0"/>
              <a:t>2024/9/23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25300" y="318640"/>
            <a:ext cx="4877818" cy="320931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176794" y="137408"/>
            <a:ext cx="811019" cy="503578"/>
          </a:xfrm>
        </p:spPr>
        <p:txBody>
          <a:bodyPr/>
          <a:lstStyle/>
          <a:p>
            <a:fld id="{8AC03924-4407-4FA0-B80C-E17E91DF1A20}" type="slidenum">
              <a:rPr lang="zh-TW" altLang="en-US" smtClean="0"/>
              <a:t>‹#›</a:t>
            </a:fld>
            <a:endParaRPr lang="zh-TW" altLang="en-US"/>
          </a:p>
        </p:txBody>
      </p:sp>
      <p:pic>
        <p:nvPicPr>
          <p:cNvPr id="22" name="Picture 21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6" t="474" r="48549" b="36564"/>
          <a:stretch/>
        </p:blipFill>
        <p:spPr>
          <a:xfrm>
            <a:off x="1125460" y="643464"/>
            <a:ext cx="5879592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954237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>
          <a:xfrm>
            <a:off x="0" y="6119336"/>
            <a:ext cx="12192000" cy="742950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0" y="468769"/>
            <a:ext cx="12192000" cy="5647024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  <a:lumMod val="100000"/>
                </a:schemeClr>
              </a:gs>
              <a:gs pos="100000">
                <a:schemeClr val="bg2">
                  <a:lumMod val="95000"/>
                  <a:lumOff val="5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4" name="Straight Connector 13"/>
          <p:cNvCxnSpPr/>
          <p:nvPr/>
        </p:nvCxnSpPr>
        <p:spPr>
          <a:xfrm>
            <a:off x="0" y="6121269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30270" y="953324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30270" y="2171769"/>
            <a:ext cx="9603275" cy="32945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32830" y="330370"/>
            <a:ext cx="251539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63A0B5-39A4-4B55-9F9D-223099121CA7}" type="datetimeFigureOut">
              <a:rPr lang="zh-TW" altLang="en-US" smtClean="0"/>
              <a:t>2024/9/23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30270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18076" y="137408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8AC03924-4407-4FA0-B80C-E17E91DF1A2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878225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1" r:id="rId1"/>
    <p:sldLayoutId id="2147483812" r:id="rId2"/>
    <p:sldLayoutId id="2147483813" r:id="rId3"/>
    <p:sldLayoutId id="2147483814" r:id="rId4"/>
    <p:sldLayoutId id="2147483815" r:id="rId5"/>
    <p:sldLayoutId id="2147483816" r:id="rId6"/>
    <p:sldLayoutId id="2147483817" r:id="rId7"/>
    <p:sldLayoutId id="2147483818" r:id="rId8"/>
    <p:sldLayoutId id="2147483819" r:id="rId9"/>
    <p:sldLayoutId id="2147483820" r:id="rId10"/>
    <p:sldLayoutId id="214748382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>
          <a:xfrm>
            <a:off x="0" y="6119336"/>
            <a:ext cx="12192000" cy="742950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0" y="468769"/>
            <a:ext cx="12192000" cy="5647024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  <a:lumMod val="100000"/>
                </a:schemeClr>
              </a:gs>
              <a:gs pos="100000">
                <a:schemeClr val="bg2">
                  <a:lumMod val="95000"/>
                  <a:lumOff val="5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4" name="Straight Connector 13"/>
          <p:cNvCxnSpPr/>
          <p:nvPr/>
        </p:nvCxnSpPr>
        <p:spPr>
          <a:xfrm>
            <a:off x="0" y="6121269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30270" y="953324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30270" y="2171769"/>
            <a:ext cx="9603275" cy="32945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32830" y="330370"/>
            <a:ext cx="251539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63A0B5-39A4-4B55-9F9D-223099121CA7}" type="datetimeFigureOut">
              <a:rPr lang="zh-TW" altLang="en-US" smtClean="0"/>
              <a:t>2024/9/23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30270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18076" y="137408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8AC03924-4407-4FA0-B80C-E17E91DF1A2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20459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3" r:id="rId1"/>
    <p:sldLayoutId id="2147483824" r:id="rId2"/>
    <p:sldLayoutId id="2147483825" r:id="rId3"/>
    <p:sldLayoutId id="2147483826" r:id="rId4"/>
    <p:sldLayoutId id="2147483827" r:id="rId5"/>
    <p:sldLayoutId id="2147483828" r:id="rId6"/>
    <p:sldLayoutId id="2147483829" r:id="rId7"/>
    <p:sldLayoutId id="2147483830" r:id="rId8"/>
    <p:sldLayoutId id="2147483831" r:id="rId9"/>
    <p:sldLayoutId id="2147483832" r:id="rId10"/>
    <p:sldLayoutId id="214748383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D6924CB-E68B-A096-5741-95FC2BC71EC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62878" y="1790454"/>
            <a:ext cx="9866243" cy="2387600"/>
          </a:xfrm>
        </p:spPr>
        <p:txBody>
          <a:bodyPr>
            <a:normAutofit fontScale="90000"/>
          </a:bodyPr>
          <a:lstStyle/>
          <a:p>
            <a:pPr algn="ctr"/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醫學社會學與社會工作學系</a:t>
            </a:r>
            <a:b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</a:b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歐官金玉女士獎學金</a:t>
            </a: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E91AA551-3722-6EA5-3AD0-39E30B5A243F}"/>
              </a:ext>
            </a:extLst>
          </p:cNvPr>
          <p:cNvSpPr txBox="1"/>
          <p:nvPr/>
        </p:nvSpPr>
        <p:spPr>
          <a:xfrm>
            <a:off x="11053579" y="5769091"/>
            <a:ext cx="123028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6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113.09</a:t>
            </a:r>
            <a:r>
              <a:rPr lang="zh-TW" altLang="en-US" sz="16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製作</a:t>
            </a:r>
            <a:endParaRPr lang="en-US" altLang="zh-TW" sz="16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88544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方塊 3">
            <a:extLst>
              <a:ext uri="{FF2B5EF4-FFF2-40B4-BE49-F238E27FC236}">
                <a16:creationId xmlns:a16="http://schemas.microsoft.com/office/drawing/2014/main" id="{A92CD9A2-0DAA-B3F4-43EC-07F8B9D2FB19}"/>
              </a:ext>
            </a:extLst>
          </p:cNvPr>
          <p:cNvSpPr txBox="1"/>
          <p:nvPr/>
        </p:nvSpPr>
        <p:spPr>
          <a:xfrm>
            <a:off x="1263536" y="1097280"/>
            <a:ext cx="2676697" cy="76944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zh-TW" altLang="en-US" sz="4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設立緣起</a:t>
            </a:r>
            <a:endParaRPr lang="en-US" altLang="zh-TW" sz="44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3D9CCE19-F169-61AD-EF58-49FBF7285BC1}"/>
              </a:ext>
            </a:extLst>
          </p:cNvPr>
          <p:cNvSpPr txBox="1"/>
          <p:nvPr/>
        </p:nvSpPr>
        <p:spPr>
          <a:xfrm>
            <a:off x="1266306" y="2080952"/>
            <a:ext cx="9659388" cy="120032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zh-TW" altLang="en-US" sz="36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歐官金玉女士捐贈獎學金，期待協助醫社系學生順利完成學業</a:t>
            </a:r>
            <a:endParaRPr lang="en-US" altLang="zh-TW" sz="36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id="{88EB1201-6343-6084-6821-5DD951B2C39F}"/>
              </a:ext>
            </a:extLst>
          </p:cNvPr>
          <p:cNvSpPr txBox="1"/>
          <p:nvPr/>
        </p:nvSpPr>
        <p:spPr>
          <a:xfrm>
            <a:off x="1263536" y="3708350"/>
            <a:ext cx="2676697" cy="76944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zh-TW" altLang="en-US" sz="4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設立目標</a:t>
            </a:r>
            <a:endParaRPr lang="en-US" altLang="zh-TW" sz="44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7" name="文字方塊 6">
            <a:extLst>
              <a:ext uri="{FF2B5EF4-FFF2-40B4-BE49-F238E27FC236}">
                <a16:creationId xmlns:a16="http://schemas.microsoft.com/office/drawing/2014/main" id="{A2E6A5E6-14E5-790D-4565-347E80FE7547}"/>
              </a:ext>
            </a:extLst>
          </p:cNvPr>
          <p:cNvSpPr txBox="1"/>
          <p:nvPr/>
        </p:nvSpPr>
        <p:spPr>
          <a:xfrm>
            <a:off x="1266306" y="4692022"/>
            <a:ext cx="9659388" cy="120032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zh-TW" altLang="en-US" sz="36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為獎勵高醫醫社系學生經濟不利之學生，能夠努力向學、完成學業。</a:t>
            </a:r>
            <a:endParaRPr lang="en-US" altLang="zh-TW" sz="36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67950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方塊 3">
            <a:extLst>
              <a:ext uri="{FF2B5EF4-FFF2-40B4-BE49-F238E27FC236}">
                <a16:creationId xmlns:a16="http://schemas.microsoft.com/office/drawing/2014/main" id="{A92CD9A2-0DAA-B3F4-43EC-07F8B9D2FB19}"/>
              </a:ext>
            </a:extLst>
          </p:cNvPr>
          <p:cNvSpPr txBox="1"/>
          <p:nvPr/>
        </p:nvSpPr>
        <p:spPr>
          <a:xfrm>
            <a:off x="1164145" y="938254"/>
            <a:ext cx="2676697" cy="76944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zh-TW" altLang="en-US" sz="4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申請資格</a:t>
            </a:r>
            <a:endParaRPr lang="en-US" altLang="zh-TW" sz="44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9A8A6F87-DACC-8E70-4F1B-F22E4BBBAFC2}"/>
              </a:ext>
            </a:extLst>
          </p:cNvPr>
          <p:cNvSpPr txBox="1"/>
          <p:nvPr/>
        </p:nvSpPr>
        <p:spPr>
          <a:xfrm>
            <a:off x="1164144" y="1818285"/>
            <a:ext cx="10138756" cy="181588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zh-TW" altLang="en-US" sz="28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醫社系學生（大學部、碩士班）</a:t>
            </a:r>
            <a:endParaRPr lang="en-US" altLang="zh-TW" sz="28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742950" indent="-742950">
              <a:buFont typeface="+mj-lt"/>
              <a:buAutoNum type="arabicPeriod"/>
            </a:pPr>
            <a:r>
              <a:rPr lang="zh-TW" altLang="en-US" sz="28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每學期學業成績平均</a:t>
            </a:r>
            <a:r>
              <a:rPr lang="en-US" altLang="zh-TW" sz="28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70</a:t>
            </a:r>
            <a:r>
              <a:rPr lang="zh-TW" altLang="en-US" sz="28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分以上，且全部及格；操行成績達</a:t>
            </a:r>
            <a:r>
              <a:rPr lang="en-US" altLang="zh-TW" sz="28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82</a:t>
            </a:r>
            <a:r>
              <a:rPr lang="zh-TW" altLang="en-US" sz="28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分。</a:t>
            </a:r>
            <a:endParaRPr lang="en-US" altLang="zh-TW" sz="28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742950" indent="-742950">
              <a:buFont typeface="+mj-lt"/>
              <a:buAutoNum type="arabicPeriod"/>
            </a:pPr>
            <a:r>
              <a:rPr lang="zh-TW" altLang="en-US" sz="28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前學期未受記過以上之處分</a:t>
            </a:r>
            <a:endParaRPr lang="en-US" altLang="zh-TW" sz="28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3" name="文字方塊 2">
            <a:extLst>
              <a:ext uri="{FF2B5EF4-FFF2-40B4-BE49-F238E27FC236}">
                <a16:creationId xmlns:a16="http://schemas.microsoft.com/office/drawing/2014/main" id="{A9A1EF3D-3DEC-4D90-CA08-D4E2D8FD2CC7}"/>
              </a:ext>
            </a:extLst>
          </p:cNvPr>
          <p:cNvSpPr txBox="1"/>
          <p:nvPr/>
        </p:nvSpPr>
        <p:spPr>
          <a:xfrm>
            <a:off x="1164145" y="3826286"/>
            <a:ext cx="2676697" cy="76944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zh-TW" altLang="en-US" sz="4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申請時間</a:t>
            </a:r>
            <a:endParaRPr lang="en-US" altLang="zh-TW" sz="44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8" name="文字方塊 7">
            <a:extLst>
              <a:ext uri="{FF2B5EF4-FFF2-40B4-BE49-F238E27FC236}">
                <a16:creationId xmlns:a16="http://schemas.microsoft.com/office/drawing/2014/main" id="{F241430D-710C-137F-246B-F80BED6BE495}"/>
              </a:ext>
            </a:extLst>
          </p:cNvPr>
          <p:cNvSpPr txBox="1"/>
          <p:nvPr/>
        </p:nvSpPr>
        <p:spPr>
          <a:xfrm>
            <a:off x="1164144" y="4637184"/>
            <a:ext cx="10941717" cy="107721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zh-TW" altLang="en-US" sz="32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本學期：</a:t>
            </a:r>
            <a:endParaRPr lang="en-US" altLang="zh-TW" sz="32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r>
              <a:rPr lang="zh-TW" altLang="en-US" sz="32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請於</a:t>
            </a:r>
            <a:r>
              <a:rPr lang="en-US" altLang="zh-TW" sz="3200" dirty="0">
                <a:solidFill>
                  <a:srgbClr val="FF0000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113</a:t>
            </a:r>
            <a:r>
              <a:rPr lang="zh-TW" altLang="en-US" sz="3200" dirty="0">
                <a:solidFill>
                  <a:srgbClr val="FF0000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年</a:t>
            </a:r>
            <a:r>
              <a:rPr lang="en-US" altLang="zh-TW" sz="3200" dirty="0">
                <a:solidFill>
                  <a:srgbClr val="FF0000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9</a:t>
            </a:r>
            <a:r>
              <a:rPr lang="zh-TW" altLang="en-US" sz="3200" dirty="0">
                <a:solidFill>
                  <a:srgbClr val="FF0000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月</a:t>
            </a:r>
            <a:r>
              <a:rPr lang="en-US" altLang="zh-TW" sz="3200" dirty="0">
                <a:solidFill>
                  <a:srgbClr val="FF0000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30</a:t>
            </a:r>
            <a:r>
              <a:rPr lang="zh-TW" altLang="en-US" sz="3200" dirty="0">
                <a:solidFill>
                  <a:srgbClr val="FF0000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日下午</a:t>
            </a:r>
            <a:r>
              <a:rPr lang="en-US" altLang="zh-TW" sz="3200" dirty="0">
                <a:solidFill>
                  <a:srgbClr val="FF0000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5:00</a:t>
            </a:r>
            <a:r>
              <a:rPr lang="zh-TW" altLang="en-US" sz="3200" dirty="0">
                <a:solidFill>
                  <a:srgbClr val="FF0000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前</a:t>
            </a:r>
            <a:r>
              <a:rPr lang="zh-TW" altLang="en-US" sz="32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，繳交至</a:t>
            </a:r>
            <a:r>
              <a:rPr lang="en-US" altLang="zh-TW" sz="32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CS905</a:t>
            </a:r>
            <a:r>
              <a:rPr lang="zh-TW" altLang="en-US" sz="32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系辦許玲睿小姐</a:t>
            </a:r>
            <a:endParaRPr lang="en-US" altLang="zh-TW" sz="32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47071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方塊 3">
            <a:extLst>
              <a:ext uri="{FF2B5EF4-FFF2-40B4-BE49-F238E27FC236}">
                <a16:creationId xmlns:a16="http://schemas.microsoft.com/office/drawing/2014/main" id="{A92CD9A2-0DAA-B3F4-43EC-07F8B9D2FB19}"/>
              </a:ext>
            </a:extLst>
          </p:cNvPr>
          <p:cNvSpPr txBox="1"/>
          <p:nvPr/>
        </p:nvSpPr>
        <p:spPr>
          <a:xfrm>
            <a:off x="1266305" y="711924"/>
            <a:ext cx="445562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申請檢附文件</a:t>
            </a:r>
            <a:endParaRPr lang="en-US" altLang="zh-TW" sz="44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9A8A6F87-DACC-8E70-4F1B-F22E4BBBAFC2}"/>
              </a:ext>
            </a:extLst>
          </p:cNvPr>
          <p:cNvSpPr txBox="1"/>
          <p:nvPr/>
        </p:nvSpPr>
        <p:spPr>
          <a:xfrm>
            <a:off x="1266305" y="1865725"/>
            <a:ext cx="10704021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zh-TW" altLang="en-US" sz="32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申請表：應包含</a:t>
            </a:r>
            <a:r>
              <a:rPr lang="zh-TW" altLang="en-US" sz="32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獎學金使用規劃</a:t>
            </a:r>
            <a:r>
              <a:rPr lang="zh-TW" altLang="en-US" sz="32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。（請用繕打）</a:t>
            </a:r>
            <a:endParaRPr lang="en-US" altLang="zh-TW" sz="32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742950" indent="-742950">
              <a:buFont typeface="+mj-lt"/>
              <a:buAutoNum type="arabicPeriod"/>
            </a:pPr>
            <a:r>
              <a:rPr lang="zh-TW" altLang="en-US" sz="32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歷年成績單正本：大一上學期申請者，請檢附高中成績單。</a:t>
            </a:r>
            <a:endParaRPr lang="en-US" altLang="zh-TW" sz="32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742950" indent="-742950">
              <a:buFont typeface="+mj-lt"/>
              <a:buAutoNum type="arabicPeriod"/>
            </a:pPr>
            <a:r>
              <a:rPr lang="zh-TW" altLang="en-US" sz="32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戶籍謄本：</a:t>
            </a:r>
            <a:r>
              <a:rPr lang="zh-TW" altLang="en-US" sz="32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僑生</a:t>
            </a:r>
            <a:r>
              <a:rPr lang="zh-TW" altLang="en-US" sz="32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無我國戶籍謄本者，得檢附</a:t>
            </a:r>
            <a:r>
              <a:rPr lang="zh-TW" altLang="en-US" sz="32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前一年海外財務證明或清寒證明</a:t>
            </a:r>
            <a:r>
              <a:rPr lang="zh-TW" altLang="en-US" sz="32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。必要時，得請僑務委員會查證。</a:t>
            </a:r>
            <a:endParaRPr lang="en-US" altLang="zh-TW" sz="32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742950" indent="-742950">
              <a:buFont typeface="+mj-lt"/>
              <a:buAutoNum type="arabicPeriod"/>
            </a:pPr>
            <a:r>
              <a:rPr lang="zh-TW" altLang="en-US" sz="32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家庭經濟證明：中低收入戶或低收入戶證明文件，或</a:t>
            </a:r>
            <a:r>
              <a:rPr lang="zh-TW" altLang="en-US" sz="32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家庭年度總收入證明文件</a:t>
            </a:r>
            <a:r>
              <a:rPr lang="zh-TW" altLang="en-US" sz="32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（如：去年度之家戶綜合所得稅 繳稅證明）。 </a:t>
            </a:r>
            <a:endParaRPr lang="en-US" altLang="zh-TW" sz="32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18882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方塊 3">
            <a:extLst>
              <a:ext uri="{FF2B5EF4-FFF2-40B4-BE49-F238E27FC236}">
                <a16:creationId xmlns:a16="http://schemas.microsoft.com/office/drawing/2014/main" id="{A92CD9A2-0DAA-B3F4-43EC-07F8B9D2FB19}"/>
              </a:ext>
            </a:extLst>
          </p:cNvPr>
          <p:cNvSpPr txBox="1"/>
          <p:nvPr/>
        </p:nvSpPr>
        <p:spPr>
          <a:xfrm>
            <a:off x="1263536" y="838863"/>
            <a:ext cx="4455620" cy="76944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zh-TW" altLang="en-US" sz="4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審查程序</a:t>
            </a:r>
            <a:endParaRPr lang="en-US" altLang="zh-TW" sz="44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9A8A6F87-DACC-8E70-4F1B-F22E4BBBAFC2}"/>
              </a:ext>
            </a:extLst>
          </p:cNvPr>
          <p:cNvSpPr txBox="1"/>
          <p:nvPr/>
        </p:nvSpPr>
        <p:spPr>
          <a:xfrm>
            <a:off x="1266305" y="1855786"/>
            <a:ext cx="10704021" cy="1077218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zh-TW" altLang="en-US" sz="32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申請人繳交證件</a:t>
            </a:r>
            <a:r>
              <a:rPr lang="en-US" altLang="zh-TW" sz="32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zh-TW" altLang="en-US" sz="32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  <a:sym typeface="Wingdings" panose="05000000000000000000" pitchFamily="2" charset="2"/>
              </a:rPr>
              <a:t>醫社系審查小組會議審查</a:t>
            </a:r>
            <a:r>
              <a:rPr lang="en-US" altLang="zh-TW" sz="32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zh-TW" altLang="en-US" sz="32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  <a:sym typeface="Wingdings" panose="05000000000000000000" pitchFamily="2" charset="2"/>
              </a:rPr>
              <a:t>醫社系系務會議決議</a:t>
            </a:r>
            <a:endParaRPr lang="en-US" altLang="zh-TW" sz="32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3" name="文字方塊 2">
            <a:extLst>
              <a:ext uri="{FF2B5EF4-FFF2-40B4-BE49-F238E27FC236}">
                <a16:creationId xmlns:a16="http://schemas.microsoft.com/office/drawing/2014/main" id="{7B136B68-5843-13CE-CE6A-FAA2228AA56B}"/>
              </a:ext>
            </a:extLst>
          </p:cNvPr>
          <p:cNvSpPr txBox="1"/>
          <p:nvPr/>
        </p:nvSpPr>
        <p:spPr>
          <a:xfrm>
            <a:off x="1263536" y="3319613"/>
            <a:ext cx="4455620" cy="76944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zh-TW" altLang="en-US" sz="4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獎勵名額與金額</a:t>
            </a:r>
            <a:endParaRPr lang="en-US" altLang="zh-TW" sz="44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CDACBEF3-35DE-91C6-D267-5853FBF06F16}"/>
              </a:ext>
            </a:extLst>
          </p:cNvPr>
          <p:cNvSpPr txBox="1"/>
          <p:nvPr/>
        </p:nvSpPr>
        <p:spPr>
          <a:xfrm>
            <a:off x="1266305" y="4340034"/>
            <a:ext cx="10704021" cy="156966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zh-TW" altLang="en-US" sz="32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每學期至多</a:t>
            </a:r>
            <a:r>
              <a:rPr lang="en-US" altLang="zh-TW" sz="32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2</a:t>
            </a:r>
            <a:r>
              <a:rPr lang="zh-TW" altLang="en-US" sz="32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名</a:t>
            </a:r>
            <a:r>
              <a:rPr lang="zh-TW" altLang="en-US" sz="32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學生，優先給予未領有其他獎助學金者（</a:t>
            </a:r>
            <a:r>
              <a:rPr lang="zh-TW" altLang="en-US" sz="32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每人限領一次</a:t>
            </a:r>
            <a:r>
              <a:rPr lang="zh-TW" altLang="en-US" sz="32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，受獎後不得重複申請）</a:t>
            </a:r>
            <a:endParaRPr lang="en-US" altLang="zh-TW" sz="32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zh-TW" altLang="en-US" sz="32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獎勵金額由委員會核定</a:t>
            </a:r>
            <a:endParaRPr lang="en-US" altLang="zh-TW" sz="32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2422961"/>
      </p:ext>
    </p:extLst>
  </p:cSld>
  <p:clrMapOvr>
    <a:masterClrMapping/>
  </p:clrMapOvr>
</p:sld>
</file>

<file path=ppt/theme/theme1.xml><?xml version="1.0" encoding="utf-8"?>
<a:theme xmlns:a="http://schemas.openxmlformats.org/drawingml/2006/main" name="圖庫">
  <a:themeElements>
    <a:clrScheme name="圖庫">
      <a:dk1>
        <a:sysClr val="windowText" lastClr="000000"/>
      </a:dk1>
      <a:lt1>
        <a:sysClr val="window" lastClr="FFFFFF"/>
      </a:lt1>
      <a:dk2>
        <a:srgbClr val="454545"/>
      </a:dk2>
      <a:lt2>
        <a:srgbClr val="DCDCE0"/>
      </a:lt2>
      <a:accent1>
        <a:srgbClr val="415588"/>
      </a:accent1>
      <a:accent2>
        <a:srgbClr val="4294B6"/>
      </a:accent2>
      <a:accent3>
        <a:srgbClr val="087D7C"/>
      </a:accent3>
      <a:accent4>
        <a:srgbClr val="2CB663"/>
      </a:accent4>
      <a:accent5>
        <a:srgbClr val="DF8822"/>
      </a:accent5>
      <a:accent6>
        <a:srgbClr val="BC410A"/>
      </a:accent6>
      <a:hlink>
        <a:srgbClr val="5977C4"/>
      </a:hlink>
      <a:folHlink>
        <a:srgbClr val="A1A9BF"/>
      </a:folHlink>
    </a:clrScheme>
    <a:fontScheme name="圖庫">
      <a:majorFont>
        <a:latin typeface="Century Gothic" panose="020B0502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圖庫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  <a:lumMod val="108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E050AC27-895F-4B90-991D-A6818FC89AB6}"/>
    </a:ext>
  </a:extLst>
</a:theme>
</file>

<file path=ppt/theme/theme2.xml><?xml version="1.0" encoding="utf-8"?>
<a:theme xmlns:a="http://schemas.openxmlformats.org/drawingml/2006/main" name="1_圖庫">
  <a:themeElements>
    <a:clrScheme name="圖庫">
      <a:dk1>
        <a:sysClr val="windowText" lastClr="000000"/>
      </a:dk1>
      <a:lt1>
        <a:sysClr val="window" lastClr="FFFFFF"/>
      </a:lt1>
      <a:dk2>
        <a:srgbClr val="454545"/>
      </a:dk2>
      <a:lt2>
        <a:srgbClr val="DCDCE0"/>
      </a:lt2>
      <a:accent1>
        <a:srgbClr val="415588"/>
      </a:accent1>
      <a:accent2>
        <a:srgbClr val="4294B6"/>
      </a:accent2>
      <a:accent3>
        <a:srgbClr val="087D7C"/>
      </a:accent3>
      <a:accent4>
        <a:srgbClr val="2CB663"/>
      </a:accent4>
      <a:accent5>
        <a:srgbClr val="DF8822"/>
      </a:accent5>
      <a:accent6>
        <a:srgbClr val="BC410A"/>
      </a:accent6>
      <a:hlink>
        <a:srgbClr val="5977C4"/>
      </a:hlink>
      <a:folHlink>
        <a:srgbClr val="A1A9BF"/>
      </a:folHlink>
    </a:clrScheme>
    <a:fontScheme name="圖庫">
      <a:majorFont>
        <a:latin typeface="Century Gothic" panose="020B0502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圖庫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  <a:lumMod val="108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E050AC27-895F-4B90-991D-A6818FC89AB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圖庫</Template>
  <TotalTime>41</TotalTime>
  <Words>278</Words>
  <Application>Microsoft Office PowerPoint</Application>
  <PresentationFormat>寬螢幕</PresentationFormat>
  <Paragraphs>23</Paragraphs>
  <Slides>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3</vt:i4>
      </vt:variant>
      <vt:variant>
        <vt:lpstr>佈景主題</vt:lpstr>
      </vt:variant>
      <vt:variant>
        <vt:i4>2</vt:i4>
      </vt:variant>
      <vt:variant>
        <vt:lpstr>投影片標題</vt:lpstr>
      </vt:variant>
      <vt:variant>
        <vt:i4>5</vt:i4>
      </vt:variant>
    </vt:vector>
  </HeadingPairs>
  <TitlesOfParts>
    <vt:vector size="10" baseType="lpstr">
      <vt:lpstr>Arial</vt:lpstr>
      <vt:lpstr>Century Gothic</vt:lpstr>
      <vt:lpstr>Times New Roman</vt:lpstr>
      <vt:lpstr>圖庫</vt:lpstr>
      <vt:lpstr>1_圖庫</vt:lpstr>
      <vt:lpstr>醫學社會學與社會工作學系 歐官金玉女士獎學金</vt:lpstr>
      <vt:lpstr>PowerPoint 簡報</vt:lpstr>
      <vt:lpstr>PowerPoint 簡報</vt:lpstr>
      <vt:lpstr>PowerPoint 簡報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Maggie</dc:creator>
  <cp:lastModifiedBy>江清 張</cp:lastModifiedBy>
  <cp:revision>4</cp:revision>
  <dcterms:created xsi:type="dcterms:W3CDTF">2024-09-20T02:10:12Z</dcterms:created>
  <dcterms:modified xsi:type="dcterms:W3CDTF">2024-09-23T08:43:30Z</dcterms:modified>
</cp:coreProperties>
</file>